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9" r:id="rId3"/>
    <p:sldId id="260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1104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6E7BF-EF51-F34A-9975-4752C5390BFA}" type="datetimeFigureOut">
              <a:rPr lang="en-US" smtClean="0"/>
              <a:t>6/30/17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F259E-23D2-B84E-A874-525B2C5BB1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995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are the biotic/abiotic factors that influence community</a:t>
            </a:r>
            <a:r>
              <a:rPr lang="en-US" baseline="0" dirty="0" smtClean="0"/>
              <a:t> structure in </a:t>
            </a:r>
            <a:r>
              <a:rPr lang="en-US" baseline="0" dirty="0" err="1" smtClean="0"/>
              <a:t>seagrass</a:t>
            </a:r>
            <a:r>
              <a:rPr lang="en-US" baseline="0" dirty="0" smtClean="0"/>
              <a:t> meadow communities from the bottom up and top down?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Valentine and Heck 1993 MEPS 96: 63-74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AF9BC1-4100-684E-ABBE-21AF79355D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95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Birds, crabs, dogfish, </a:t>
            </a:r>
            <a:r>
              <a:rPr lang="en-US" dirty="0" err="1" smtClean="0"/>
              <a:t>wolfeels</a:t>
            </a:r>
            <a:r>
              <a:rPr lang="en-US" dirty="0" smtClean="0"/>
              <a:t>,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sealions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AF9BC1-4100-684E-ABBE-21AF79355D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4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What are the biotic/abiotic factors that influence community</a:t>
            </a:r>
            <a:r>
              <a:rPr lang="en-US" baseline="0" dirty="0" smtClean="0"/>
              <a:t> structure in </a:t>
            </a:r>
            <a:r>
              <a:rPr lang="en-US" baseline="0" dirty="0" err="1" smtClean="0"/>
              <a:t>seagrass</a:t>
            </a:r>
            <a:r>
              <a:rPr lang="en-US" baseline="0" dirty="0" smtClean="0"/>
              <a:t> meadow communities from the bottom up and top down?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Valentine and Heck 1993 MEPS 96: 63-74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AF9BC1-4100-684E-ABBE-21AF79355D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395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76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8392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9051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10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068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70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323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5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532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18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9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82BAE-E562-CF44-83A3-79937A7EA3F1}" type="datetimeFigureOut">
              <a:rPr lang="en-US" smtClean="0"/>
              <a:t>6/30/17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82C199-E7C9-0F42-A5E5-A0F3F8AC62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507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7.jpg"/><Relationship Id="rId8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eron flock3 (tsawwassen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91" b="44346"/>
          <a:stretch/>
        </p:blipFill>
        <p:spPr>
          <a:xfrm>
            <a:off x="1" y="5453527"/>
            <a:ext cx="9144000" cy="143435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3333" b="3402"/>
          <a:stretch/>
        </p:blipFill>
        <p:spPr>
          <a:xfrm>
            <a:off x="1815548" y="968189"/>
            <a:ext cx="5709761" cy="4962691"/>
          </a:xfrm>
          <a:prstGeom prst="ellipse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" y="5084195"/>
            <a:ext cx="133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Forbes 2015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25309" y="4246323"/>
            <a:ext cx="1498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Main source of </a:t>
            </a:r>
            <a:r>
              <a:rPr lang="en-US" dirty="0" smtClean="0"/>
              <a:t>energy and food: </a:t>
            </a:r>
            <a:endParaRPr lang="en-US" dirty="0" smtClean="0"/>
          </a:p>
          <a:p>
            <a:r>
              <a:rPr lang="en-US" dirty="0" smtClean="0"/>
              <a:t>Algae!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6489700" y="4542246"/>
            <a:ext cx="1035609" cy="30915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Freeform 7"/>
          <p:cNvSpPr/>
          <p:nvPr/>
        </p:nvSpPr>
        <p:spPr>
          <a:xfrm>
            <a:off x="6926330" y="2605713"/>
            <a:ext cx="720322" cy="1649848"/>
          </a:xfrm>
          <a:custGeom>
            <a:avLst/>
            <a:gdLst>
              <a:gd name="connsiteX0" fmla="*/ 0 w 720322"/>
              <a:gd name="connsiteY0" fmla="*/ 1649848 h 1649848"/>
              <a:gd name="connsiteX1" fmla="*/ 720129 w 720322"/>
              <a:gd name="connsiteY1" fmla="*/ 811830 h 1649848"/>
              <a:gd name="connsiteX2" fmla="*/ 78560 w 720322"/>
              <a:gd name="connsiteY2" fmla="*/ 0 h 164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0322" h="1649848">
                <a:moveTo>
                  <a:pt x="0" y="1649848"/>
                </a:moveTo>
                <a:cubicBezTo>
                  <a:pt x="353518" y="1368326"/>
                  <a:pt x="707036" y="1086805"/>
                  <a:pt x="720129" y="811830"/>
                </a:cubicBezTo>
                <a:cubicBezTo>
                  <a:pt x="733222" y="536855"/>
                  <a:pt x="78560" y="0"/>
                  <a:pt x="78560" y="0"/>
                </a:cubicBezTo>
              </a:path>
            </a:pathLst>
          </a:cu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15900" y="261610"/>
            <a:ext cx="8269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What are the causes and consequences of biodiversity?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71608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990"/>
            <a:ext cx="9144000" cy="7201777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254000" y="1417638"/>
            <a:ext cx="1348838" cy="4033900"/>
            <a:chOff x="254000" y="470367"/>
            <a:chExt cx="1348838" cy="4033900"/>
          </a:xfrm>
        </p:grpSpPr>
        <p:pic>
          <p:nvPicPr>
            <p:cNvPr id="9" name="Picture 8" descr="caprellid on seagrass.jp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828" t="27223" r="30556" b="33327"/>
            <a:stretch/>
          </p:blipFill>
          <p:spPr>
            <a:xfrm>
              <a:off x="254000" y="470367"/>
              <a:ext cx="1323481" cy="1528692"/>
            </a:xfrm>
            <a:prstGeom prst="rect">
              <a:avLst/>
            </a:prstGeom>
            <a:ln>
              <a:solidFill>
                <a:srgbClr val="4F81BD"/>
              </a:solidFill>
            </a:ln>
          </p:spPr>
        </p:pic>
        <p:pic>
          <p:nvPicPr>
            <p:cNvPr id="10" name="Picture 9" descr="isopod.jpg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342" t="39165" r="41824" b="39279"/>
            <a:stretch/>
          </p:blipFill>
          <p:spPr>
            <a:xfrm>
              <a:off x="254000" y="2272246"/>
              <a:ext cx="1348838" cy="1046687"/>
            </a:xfrm>
            <a:prstGeom prst="rect">
              <a:avLst/>
            </a:prstGeom>
            <a:ln>
              <a:solidFill>
                <a:srgbClr val="4F81BD"/>
              </a:solidFill>
            </a:ln>
          </p:spPr>
        </p:pic>
        <p:pic>
          <p:nvPicPr>
            <p:cNvPr id="11" name="Picture 10" descr="limpet.jpg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893" t="38232" r="44784" b="28354"/>
            <a:stretch/>
          </p:blipFill>
          <p:spPr>
            <a:xfrm>
              <a:off x="254000" y="3576638"/>
              <a:ext cx="1347407" cy="927629"/>
            </a:xfrm>
            <a:prstGeom prst="rect">
              <a:avLst/>
            </a:prstGeom>
            <a:ln>
              <a:solidFill>
                <a:srgbClr val="4F81BD"/>
              </a:solidFill>
            </a:ln>
          </p:spPr>
        </p:pic>
      </p:grpSp>
      <p:sp>
        <p:nvSpPr>
          <p:cNvPr id="12" name="TextBox 11"/>
          <p:cNvSpPr txBox="1"/>
          <p:nvPr/>
        </p:nvSpPr>
        <p:spPr>
          <a:xfrm>
            <a:off x="4876801" y="285701"/>
            <a:ext cx="1406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</a:rPr>
              <a:t>Epiphytes</a:t>
            </a:r>
            <a:endParaRPr lang="en-US" sz="2400" dirty="0">
              <a:solidFill>
                <a:srgbClr val="FFFFFF"/>
              </a:solidFill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 flipH="1">
            <a:off x="4707467" y="747366"/>
            <a:ext cx="829733" cy="152488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339810" y="895289"/>
            <a:ext cx="11359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FFFF"/>
                </a:solidFill>
              </a:rPr>
              <a:t>Grazers</a:t>
            </a:r>
            <a:endParaRPr lang="en-US" sz="2400" dirty="0">
              <a:solidFill>
                <a:srgbClr val="FFFFFF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2523067" y="1356954"/>
            <a:ext cx="6382754" cy="4711627"/>
            <a:chOff x="2688167" y="1356954"/>
            <a:chExt cx="6382754" cy="4711627"/>
          </a:xfrm>
        </p:grpSpPr>
        <p:pic>
          <p:nvPicPr>
            <p:cNvPr id="20" name="Picture 19" descr="seagrass_smithora_EA.jpg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667" t="16111"/>
            <a:stretch/>
          </p:blipFill>
          <p:spPr>
            <a:xfrm>
              <a:off x="2688167" y="2323987"/>
              <a:ext cx="2514600" cy="1791060"/>
            </a:xfrm>
            <a:prstGeom prst="rect">
              <a:avLst/>
            </a:prstGeom>
            <a:ln w="28575" cmpd="sng">
              <a:solidFill>
                <a:srgbClr val="1F497D"/>
              </a:solidFill>
            </a:ln>
          </p:spPr>
        </p:pic>
        <p:pic>
          <p:nvPicPr>
            <p:cNvPr id="21" name="Picture 20" descr="IMG_9058.jp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37200" y="1356954"/>
              <a:ext cx="3533721" cy="4711627"/>
            </a:xfrm>
            <a:prstGeom prst="rect">
              <a:avLst/>
            </a:prstGeom>
            <a:ln w="38100" cmpd="sng">
              <a:solidFill>
                <a:srgbClr val="1F497D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2072344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eron flock3 (tsawwassen)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491" b="44346"/>
          <a:stretch/>
        </p:blipFill>
        <p:spPr>
          <a:xfrm>
            <a:off x="1" y="5453527"/>
            <a:ext cx="9144000" cy="1434353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/>
          <a:srcRect l="3333" b="3402"/>
          <a:stretch/>
        </p:blipFill>
        <p:spPr>
          <a:xfrm>
            <a:off x="1815548" y="968189"/>
            <a:ext cx="5709761" cy="4962691"/>
          </a:xfrm>
          <a:prstGeom prst="ellipse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" y="5084195"/>
            <a:ext cx="13395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Forbes 2015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 rot="20542647">
            <a:off x="7165148" y="2606916"/>
            <a:ext cx="720322" cy="1308018"/>
          </a:xfrm>
          <a:custGeom>
            <a:avLst/>
            <a:gdLst>
              <a:gd name="connsiteX0" fmla="*/ 0 w 720322"/>
              <a:gd name="connsiteY0" fmla="*/ 1649848 h 1649848"/>
              <a:gd name="connsiteX1" fmla="*/ 720129 w 720322"/>
              <a:gd name="connsiteY1" fmla="*/ 811830 h 1649848"/>
              <a:gd name="connsiteX2" fmla="*/ 78560 w 720322"/>
              <a:gd name="connsiteY2" fmla="*/ 0 h 16498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20322" h="1649848">
                <a:moveTo>
                  <a:pt x="0" y="1649848"/>
                </a:moveTo>
                <a:cubicBezTo>
                  <a:pt x="353518" y="1368326"/>
                  <a:pt x="707036" y="1086805"/>
                  <a:pt x="720129" y="811830"/>
                </a:cubicBezTo>
                <a:cubicBezTo>
                  <a:pt x="733222" y="536855"/>
                  <a:pt x="78560" y="0"/>
                  <a:pt x="78560" y="0"/>
                </a:cubicBezTo>
              </a:path>
            </a:pathLst>
          </a:cu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15900" y="261610"/>
            <a:ext cx="8269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What are the causes and consequences of biodiversity?</a:t>
            </a:r>
            <a:endParaRPr lang="en-US" sz="2800" dirty="0"/>
          </a:p>
        </p:txBody>
      </p:sp>
      <p:grpSp>
        <p:nvGrpSpPr>
          <p:cNvPr id="11" name="Group 10"/>
          <p:cNvGrpSpPr/>
          <p:nvPr/>
        </p:nvGrpSpPr>
        <p:grpSpPr>
          <a:xfrm rot="1641333">
            <a:off x="6759681" y="3952982"/>
            <a:ext cx="420263" cy="860237"/>
            <a:chOff x="6889271" y="3952982"/>
            <a:chExt cx="420263" cy="860237"/>
          </a:xfrm>
        </p:grpSpPr>
        <p:sp>
          <p:nvSpPr>
            <p:cNvPr id="4" name="Oval 3"/>
            <p:cNvSpPr/>
            <p:nvPr/>
          </p:nvSpPr>
          <p:spPr>
            <a:xfrm>
              <a:off x="6889271" y="3952982"/>
              <a:ext cx="115463" cy="397658"/>
            </a:xfrm>
            <a:prstGeom prst="ellipse">
              <a:avLst/>
            </a:prstGeom>
            <a:solidFill>
              <a:srgbClr val="C0504D"/>
            </a:solidFill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7041671" y="4105382"/>
              <a:ext cx="115463" cy="397658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6977525" y="4415561"/>
              <a:ext cx="115463" cy="397658"/>
            </a:xfrm>
            <a:prstGeom prst="ellipse">
              <a:avLst/>
            </a:prstGeom>
            <a:solidFill>
              <a:srgbClr val="C0504D"/>
            </a:solidFill>
            <a:ln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7194071" y="4257782"/>
              <a:ext cx="115463" cy="397658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996811" y="4900630"/>
            <a:ext cx="590695" cy="266634"/>
            <a:chOff x="4996811" y="4900630"/>
            <a:chExt cx="590695" cy="266634"/>
          </a:xfrm>
        </p:grpSpPr>
        <p:sp>
          <p:nvSpPr>
            <p:cNvPr id="16" name="Oval 15"/>
            <p:cNvSpPr/>
            <p:nvPr/>
          </p:nvSpPr>
          <p:spPr>
            <a:xfrm rot="19589427">
              <a:off x="4996811" y="4900630"/>
              <a:ext cx="351055" cy="1142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 rot="19589427">
              <a:off x="5149211" y="5053030"/>
              <a:ext cx="351055" cy="1142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5236451" y="4930924"/>
              <a:ext cx="351055" cy="11423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7473473" y="2941456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?</a:t>
            </a:r>
            <a:endParaRPr lang="en-US" sz="3200" dirty="0">
              <a:solidFill>
                <a:srgbClr val="FF0000"/>
              </a:solidFill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5502626" y="2889625"/>
            <a:ext cx="963778" cy="1831918"/>
          </a:xfrm>
          <a:prstGeom prst="straightConnector1">
            <a:avLst/>
          </a:prstGeom>
          <a:ln w="38100" cmpd="sng"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976731" y="3551050"/>
            <a:ext cx="37482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</a:rPr>
              <a:t>?</a:t>
            </a:r>
            <a:endParaRPr 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344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0" grpId="0"/>
      <p:bldP spid="2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114</Words>
  <Application>Microsoft Macintosh PowerPoint</Application>
  <PresentationFormat>On-screen Show (4:3)</PresentationFormat>
  <Paragraphs>21</Paragraphs>
  <Slides>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fish</vt:lpstr>
      <vt:lpstr>PowerPoint Presentation</vt:lpstr>
    </vt:vector>
  </TitlesOfParts>
  <Company>UBC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 O'Connor</dc:creator>
  <cp:lastModifiedBy>Mary O'Connor</cp:lastModifiedBy>
  <cp:revision>2</cp:revision>
  <dcterms:created xsi:type="dcterms:W3CDTF">2017-06-30T23:24:54Z</dcterms:created>
  <dcterms:modified xsi:type="dcterms:W3CDTF">2017-06-30T23:35:51Z</dcterms:modified>
</cp:coreProperties>
</file>

<file path=docProps/thumbnail.jpeg>
</file>